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1"/>
  </p:notesMasterIdLst>
  <p:handoutMasterIdLst>
    <p:handoutMasterId r:id="rId22"/>
  </p:handoutMasterIdLst>
  <p:sldIdLst>
    <p:sldId id="272" r:id="rId2"/>
    <p:sldId id="258" r:id="rId3"/>
    <p:sldId id="259" r:id="rId4"/>
    <p:sldId id="260" r:id="rId5"/>
    <p:sldId id="261" r:id="rId6"/>
    <p:sldId id="275" r:id="rId7"/>
    <p:sldId id="27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3" r:id="rId17"/>
    <p:sldId id="274" r:id="rId18"/>
    <p:sldId id="270" r:id="rId19"/>
    <p:sldId id="271" r:id="rId2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C320A-F5C8-4FD6-86FF-35D2EBF085B6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C702C7-E599-40D9-B30E-0392896973B5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 useBgFill="1">
        <p:nvSpPr>
          <p:cNvPr id="10" name="Прямоугольник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Прямоугольник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Прямоугольник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Прямая соединительная линия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 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0" name="Дата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6506E9A3-1561-45B7-908B-DACC52528ABB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92B999-6CB2-48D4-8AF6-3D1A5D13436B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2C98DB-1092-48C4-AD4E-BD3E9D2E2345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9C2F20-7994-4D1E-A01C-96ECBA4612EB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 useBgFill="1">
        <p:nvSpPr>
          <p:cNvPr id="23" name="Прямоугольник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Прямоугольник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Прямоугольник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7B2CE4EA-3B49-4A00-ADF3-7C7272A626C1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16848F-27AD-43B9-904C-1CF05D24EB3C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090412-2DE5-405A-816E-F08FB54EB168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C2D7CB-4DC1-4BB7-BF00-4C36160857E0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60D38F-E364-4ED4-9BF4-D7F00FFBE76A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F183FEFD-AB08-4CB5-AE4D-2F6B12D8E3B0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EBEA1583-5CEF-4E36-A7FC-D34B7E954D76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Прямоугольник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Прямоугольник 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068A786-B8BF-4988-ACBA-DD9B5BC8D522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AAE92D-1AB6-4BE8-961D-64FA6E9F5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28607" y="6923802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9F0151-B7D0-4219-B0C3-3D6EE9E60EC2}"/>
              </a:ext>
            </a:extLst>
          </p:cNvPr>
          <p:cNvSpPr txBox="1"/>
          <p:nvPr/>
        </p:nvSpPr>
        <p:spPr>
          <a:xfrm>
            <a:off x="512748" y="316194"/>
            <a:ext cx="1128044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МИНИСТЕРСТВО ОБРАЗОВАНИЯ РЕСПУБЛИКИ БЕЛАРУСЬ</a:t>
            </a:r>
          </a:p>
          <a:p>
            <a:pPr algn="ctr"/>
            <a:r>
              <a:rPr lang="ru-RU" dirty="0"/>
              <a:t> </a:t>
            </a:r>
          </a:p>
          <a:p>
            <a:pPr algn="ctr"/>
            <a:r>
              <a:rPr lang="ru-RU" dirty="0"/>
              <a:t>УЧРЕЖДЕНИЕ ОБРАЗОВАНИЯ</a:t>
            </a:r>
          </a:p>
          <a:p>
            <a:pPr algn="ctr"/>
            <a:r>
              <a:rPr lang="ru-RU" dirty="0"/>
              <a:t>ГОМЕЛЬСКИЙ ГОСУДАРСТВЕННЫЙ ТЕХНИЧЕСКИЙ</a:t>
            </a:r>
          </a:p>
          <a:p>
            <a:pPr algn="ctr"/>
            <a:r>
              <a:rPr lang="ru-RU" dirty="0"/>
              <a:t>УНИВЕРСИТЕТ ИМЕНИ П. О. СУХОГО</a:t>
            </a:r>
          </a:p>
          <a:p>
            <a:pPr algn="ctr"/>
            <a:r>
              <a:rPr lang="ru-RU" dirty="0"/>
              <a:t> </a:t>
            </a:r>
          </a:p>
          <a:p>
            <a:pPr algn="ctr"/>
            <a:r>
              <a:rPr lang="ru-RU" dirty="0"/>
              <a:t> </a:t>
            </a:r>
          </a:p>
          <a:p>
            <a:pPr algn="ctr"/>
            <a:r>
              <a:rPr lang="ru-RU" dirty="0"/>
              <a:t> </a:t>
            </a:r>
          </a:p>
          <a:p>
            <a:pPr algn="ctr"/>
            <a:r>
              <a:rPr lang="ru-RU" dirty="0"/>
              <a:t>Факультет автоматизированных и информационных систем</a:t>
            </a:r>
          </a:p>
          <a:p>
            <a:pPr algn="ctr"/>
            <a:r>
              <a:rPr lang="ru-RU" dirty="0"/>
              <a:t> </a:t>
            </a:r>
          </a:p>
          <a:p>
            <a:pPr algn="ctr"/>
            <a:r>
              <a:rPr lang="ru-RU" dirty="0"/>
              <a:t>Кафедра «Информационные технологии»</a:t>
            </a:r>
          </a:p>
          <a:p>
            <a:pPr algn="ctr"/>
            <a:r>
              <a:rPr lang="ru-RU" dirty="0"/>
              <a:t> </a:t>
            </a:r>
          </a:p>
          <a:p>
            <a:pPr algn="ctr"/>
            <a:r>
              <a:rPr lang="ru-RU" dirty="0"/>
              <a:t>КУРСОВОЙ ПРОЕКТ</a:t>
            </a:r>
          </a:p>
          <a:p>
            <a:pPr algn="ctr"/>
            <a:r>
              <a:rPr lang="ru-RU" dirty="0"/>
              <a:t>На тему  </a:t>
            </a:r>
          </a:p>
          <a:p>
            <a:pPr algn="ctr"/>
            <a:r>
              <a:rPr lang="ru-RU" dirty="0"/>
              <a:t> </a:t>
            </a:r>
          </a:p>
          <a:p>
            <a:pPr algn="ctr"/>
            <a:r>
              <a:rPr lang="ru-RU" dirty="0"/>
              <a:t>Тема проекта: Сетевое игровое приложение </a:t>
            </a:r>
            <a:r>
              <a:rPr lang="en-US" dirty="0"/>
              <a:t>Windows Form</a:t>
            </a:r>
            <a:r>
              <a:rPr lang="ru-RU" dirty="0"/>
              <a:t> «Танки» с использованием </a:t>
            </a:r>
            <a:r>
              <a:rPr lang="en-US" dirty="0" err="1"/>
              <a:t>winsock</a:t>
            </a:r>
            <a:endParaRPr lang="ru-RU" dirty="0"/>
          </a:p>
          <a:p>
            <a:pPr algn="ctr"/>
            <a:r>
              <a:rPr lang="ru-RU" dirty="0"/>
              <a:t>  </a:t>
            </a:r>
          </a:p>
          <a:p>
            <a:r>
              <a:rPr lang="ru-RU" dirty="0"/>
              <a:t>								Выполнил: студент гр. ИТИ-</a:t>
            </a:r>
            <a:r>
              <a:rPr lang="en-US" dirty="0"/>
              <a:t>41</a:t>
            </a:r>
            <a:endParaRPr lang="ru-RU" dirty="0"/>
          </a:p>
          <a:p>
            <a:r>
              <a:rPr lang="ru-RU" dirty="0"/>
              <a:t>								Карпенко Д.Е.</a:t>
            </a:r>
          </a:p>
          <a:p>
            <a:r>
              <a:rPr lang="ru-RU" dirty="0"/>
              <a:t>								Принял: доцент </a:t>
            </a:r>
          </a:p>
          <a:p>
            <a:r>
              <a:rPr lang="ru-RU" dirty="0"/>
              <a:t>								</a:t>
            </a:r>
            <a:r>
              <a:rPr lang="ru-RU" dirty="0" err="1"/>
              <a:t>Комраков</a:t>
            </a:r>
            <a:r>
              <a:rPr lang="ru-RU" dirty="0"/>
              <a:t> В.В. 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E5884-1B90-4960-89E8-054844807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97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4F7C62A-FBBD-4560-82F5-6509BC4F6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85344" y="7149465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531E7-47C7-4F36-BCBA-414CAA37127B}"/>
              </a:ext>
            </a:extLst>
          </p:cNvPr>
          <p:cNvSpPr txBox="1"/>
          <p:nvPr/>
        </p:nvSpPr>
        <p:spPr>
          <a:xfrm>
            <a:off x="2616246" y="720317"/>
            <a:ext cx="7999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Архитектура блока вычисления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3EAD3B-7845-45CC-BBD3-C56901DED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3AAB73D-274E-4C71-BCCF-8596C2BEE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24" y="1655127"/>
            <a:ext cx="6187552" cy="37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94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8A900BE-1410-4C19-ACA4-B75428EF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2019" y="7254240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2FE18-0EA3-41D4-A17D-BD4C0DD7AE65}"/>
              </a:ext>
            </a:extLst>
          </p:cNvPr>
          <p:cNvSpPr txBox="1"/>
          <p:nvPr/>
        </p:nvSpPr>
        <p:spPr>
          <a:xfrm>
            <a:off x="771525" y="285927"/>
            <a:ext cx="11649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Алгоритм распределения нагрузки на кластеры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416552-688E-460F-8385-F80362001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06C04D-B49F-41E5-96E6-FAFD1847C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746" y="1233487"/>
            <a:ext cx="2616199" cy="50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34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176FE1-76A6-402D-9C88-2C300FF03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97403" y="6739716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B9B719-FAE4-4B36-A98C-28222B7CEFF3}"/>
              </a:ext>
            </a:extLst>
          </p:cNvPr>
          <p:cNvSpPr txBox="1"/>
          <p:nvPr/>
        </p:nvSpPr>
        <p:spPr>
          <a:xfrm>
            <a:off x="2763604" y="487788"/>
            <a:ext cx="6664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Алгоритм распределения нагрузки на блоки вычисления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32E3D1-DA7D-4581-ADBA-7AFCFCE81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ED95C9-4DD5-47E6-B0AC-993A319C6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18" y="1887712"/>
            <a:ext cx="4764882" cy="417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DE23F83-B72B-43A4-80CB-DF8C0A457A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5517" y="6675120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A1024-A023-497E-886A-B778BF18987F}"/>
              </a:ext>
            </a:extLst>
          </p:cNvPr>
          <p:cNvSpPr txBox="1"/>
          <p:nvPr/>
        </p:nvSpPr>
        <p:spPr>
          <a:xfrm>
            <a:off x="511052" y="722715"/>
            <a:ext cx="7898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Алгоритм работы функции</a:t>
            </a:r>
          </a:p>
          <a:p>
            <a:r>
              <a:rPr lang="ru-RU" sz="3200" dirty="0"/>
              <a:t>По сжатию картинок</a:t>
            </a:r>
            <a:endParaRPr lang="en-US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FF8180-E9BE-4E18-864D-3DE52C477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4C822A-4620-4961-8EE2-F417DCD59F0D}"/>
              </a:ext>
            </a:extLst>
          </p:cNvPr>
          <p:cNvSpPr txBox="1"/>
          <p:nvPr/>
        </p:nvSpPr>
        <p:spPr>
          <a:xfrm>
            <a:off x="5698964" y="1305341"/>
            <a:ext cx="61261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Биты данных преобразовываются в </a:t>
            </a:r>
            <a:r>
              <a:rPr lang="en-US" dirty="0" err="1"/>
              <a:t>BitMap</a:t>
            </a:r>
            <a:r>
              <a:rPr lang="en-US" dirty="0"/>
              <a:t> </a:t>
            </a:r>
            <a:r>
              <a:rPr lang="ru-RU" dirty="0"/>
              <a:t>формат.</a:t>
            </a:r>
          </a:p>
          <a:p>
            <a:pPr marL="342900" indent="-342900">
              <a:buAutoNum type="arabicPeriod"/>
            </a:pPr>
            <a:r>
              <a:rPr lang="ru-RU" dirty="0"/>
              <a:t>Проверяется, то что картинка кратна 8, если она не кратна 8, то добавляется </a:t>
            </a:r>
            <a:r>
              <a:rPr lang="ru-RU" dirty="0" err="1"/>
              <a:t>падинг</a:t>
            </a:r>
            <a:r>
              <a:rPr lang="ru-RU" dirty="0"/>
              <a:t>.</a:t>
            </a:r>
          </a:p>
          <a:p>
            <a:pPr marL="342900" indent="-342900">
              <a:buAutoNum type="arabicPeriod"/>
            </a:pPr>
            <a:r>
              <a:rPr lang="ru-RU" dirty="0"/>
              <a:t>Деление картинки на блоки 8 на 8 пикселей.</a:t>
            </a:r>
          </a:p>
          <a:p>
            <a:pPr marL="342900" indent="-342900">
              <a:buAutoNum type="arabicPeriod"/>
            </a:pPr>
            <a:r>
              <a:rPr lang="ru-RU" dirty="0"/>
              <a:t>Нагрузка распределяется при помощи встроенного метода </a:t>
            </a:r>
            <a:r>
              <a:rPr lang="en-US" dirty="0"/>
              <a:t>Parallel. </a:t>
            </a:r>
            <a:r>
              <a:rPr lang="ru-RU" dirty="0"/>
              <a:t>Дальше для каждого блока создается поток.</a:t>
            </a:r>
          </a:p>
          <a:p>
            <a:pPr marL="342900" indent="-342900">
              <a:buAutoNum type="arabicPeriod"/>
            </a:pPr>
            <a:r>
              <a:rPr lang="ru-RU" dirty="0"/>
              <a:t>Поток вычисляет Дискретное косинусное преобразование</a:t>
            </a:r>
            <a:r>
              <a:rPr lang="en-US" dirty="0"/>
              <a:t> </a:t>
            </a:r>
            <a:r>
              <a:rPr lang="ru-RU" dirty="0"/>
              <a:t>для каждого канала, квантует.</a:t>
            </a:r>
          </a:p>
          <a:p>
            <a:pPr marL="342900" indent="-342900">
              <a:buAutoNum type="arabicPeriod"/>
            </a:pPr>
            <a:r>
              <a:rPr lang="ru-RU" dirty="0"/>
              <a:t>После квантования происходит </a:t>
            </a:r>
            <a:r>
              <a:rPr lang="ru-RU" dirty="0" err="1"/>
              <a:t>деквантование</a:t>
            </a:r>
            <a:r>
              <a:rPr lang="ru-RU" dirty="0"/>
              <a:t> и обратное Дискретное косинусное преобразование.</a:t>
            </a:r>
          </a:p>
          <a:p>
            <a:pPr marL="342900" indent="-342900">
              <a:buAutoNum type="arabicPeriod"/>
            </a:pPr>
            <a:r>
              <a:rPr lang="ru-RU" dirty="0"/>
              <a:t>Блок перезаписывается.</a:t>
            </a:r>
          </a:p>
          <a:p>
            <a:pPr marL="342900" indent="-342900">
              <a:buAutoNum type="arabicPeriod"/>
            </a:pPr>
            <a:r>
              <a:rPr lang="ru-RU" dirty="0"/>
              <a:t>Повторяется до того момента пока все блоки будут не обработаны.</a:t>
            </a:r>
          </a:p>
          <a:p>
            <a:pPr marL="342900" indent="-342900">
              <a:buAutoNum type="arabicPeriod"/>
            </a:pPr>
            <a:r>
              <a:rPr lang="ru-RU" dirty="0"/>
              <a:t>Объединяет блоки и возвращает биты данных. 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4938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9389BD0-4053-4FDC-9EDD-7773B438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57462" y="6773272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E98E5-B933-4ECA-8E21-F3DCECAC82D8}"/>
              </a:ext>
            </a:extLst>
          </p:cNvPr>
          <p:cNvSpPr txBox="1"/>
          <p:nvPr/>
        </p:nvSpPr>
        <p:spPr>
          <a:xfrm>
            <a:off x="4085964" y="357186"/>
            <a:ext cx="8011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Исходные картинки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1EAEA5-C037-479A-8FB0-4C3EB07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474BD3-7E31-4D64-AEF8-74008EC2BF9A}"/>
              </a:ext>
            </a:extLst>
          </p:cNvPr>
          <p:cNvSpPr txBox="1"/>
          <p:nvPr/>
        </p:nvSpPr>
        <p:spPr>
          <a:xfrm>
            <a:off x="6686259" y="1282839"/>
            <a:ext cx="456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Картинка малого разрешения, формат </a:t>
            </a:r>
            <a:r>
              <a:rPr lang="en-US" dirty="0" err="1"/>
              <a:t>png</a:t>
            </a:r>
            <a:r>
              <a:rPr lang="ru-RU" dirty="0"/>
              <a:t>, размер 16кб, номер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C60390-D2FE-4886-A6BA-DA36D66003BE}"/>
              </a:ext>
            </a:extLst>
          </p:cNvPr>
          <p:cNvSpPr txBox="1"/>
          <p:nvPr/>
        </p:nvSpPr>
        <p:spPr>
          <a:xfrm>
            <a:off x="683689" y="4072856"/>
            <a:ext cx="3911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Картинка высокого разрешения, формат </a:t>
            </a:r>
            <a:r>
              <a:rPr lang="en-US" dirty="0" err="1"/>
              <a:t>png</a:t>
            </a:r>
            <a:r>
              <a:rPr lang="en-US" dirty="0"/>
              <a:t>, </a:t>
            </a:r>
            <a:r>
              <a:rPr lang="ru-RU" dirty="0"/>
              <a:t>размер 7.87 </a:t>
            </a:r>
            <a:r>
              <a:rPr lang="ru-RU" dirty="0" err="1"/>
              <a:t>мб</a:t>
            </a:r>
            <a:r>
              <a:rPr lang="ru-RU" dirty="0"/>
              <a:t>, номер 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92357E-0872-471A-896C-BC226053F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89" y="941961"/>
            <a:ext cx="3171808" cy="30100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8EA03D8-5C90-4C01-AFF2-2CFF67DC5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2205695"/>
            <a:ext cx="6298968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5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1DF4FA6-92D4-48F4-A022-D5A9039A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14181" y="6858000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F07FA-803A-4DD3-B75C-19038816916A}"/>
              </a:ext>
            </a:extLst>
          </p:cNvPr>
          <p:cNvSpPr txBox="1"/>
          <p:nvPr/>
        </p:nvSpPr>
        <p:spPr>
          <a:xfrm>
            <a:off x="4144161" y="661324"/>
            <a:ext cx="7885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Исходные картинки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D21C6-3E82-4E64-82AC-E7BD4C6B2C37}"/>
              </a:ext>
            </a:extLst>
          </p:cNvPr>
          <p:cNvSpPr txBox="1"/>
          <p:nvPr/>
        </p:nvSpPr>
        <p:spPr>
          <a:xfrm>
            <a:off x="1052679" y="1440868"/>
            <a:ext cx="3659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Картинка высокого разрешения, формат </a:t>
            </a:r>
            <a:r>
              <a:rPr lang="en-US" dirty="0"/>
              <a:t>jpeg, </a:t>
            </a:r>
            <a:r>
              <a:rPr lang="ru-RU" dirty="0"/>
              <a:t>размер 1.08 </a:t>
            </a:r>
            <a:r>
              <a:rPr lang="ru-RU" dirty="0" err="1"/>
              <a:t>мб</a:t>
            </a:r>
            <a:r>
              <a:rPr lang="ru-RU" dirty="0"/>
              <a:t>, номер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998E3-345C-411B-A13E-F6F40E639413}"/>
              </a:ext>
            </a:extLst>
          </p:cNvPr>
          <p:cNvSpPr txBox="1"/>
          <p:nvPr/>
        </p:nvSpPr>
        <p:spPr>
          <a:xfrm>
            <a:off x="6839853" y="5720296"/>
            <a:ext cx="4999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Картинка высокого разрешения, формат </a:t>
            </a:r>
            <a:r>
              <a:rPr lang="en-US" dirty="0"/>
              <a:t>jpeg, </a:t>
            </a:r>
            <a:r>
              <a:rPr lang="ru-RU" dirty="0"/>
              <a:t>размер 3.07 </a:t>
            </a:r>
            <a:r>
              <a:rPr lang="ru-RU" dirty="0" err="1"/>
              <a:t>мб</a:t>
            </a:r>
            <a:r>
              <a:rPr lang="ru-RU" dirty="0"/>
              <a:t>, номер 4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B50406-062E-4DB1-9D41-8589677A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8FB0F3-C68F-47E4-849A-511CD5F19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10" y="2364198"/>
            <a:ext cx="2475964" cy="367767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A7E2AD-3774-4FFA-A686-AD25D31B4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279863"/>
            <a:ext cx="6511997" cy="43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04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1DF4FA6-92D4-48F4-A022-D5A9039A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14181" y="6858000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F07FA-803A-4DD3-B75C-19038816916A}"/>
              </a:ext>
            </a:extLst>
          </p:cNvPr>
          <p:cNvSpPr txBox="1"/>
          <p:nvPr/>
        </p:nvSpPr>
        <p:spPr>
          <a:xfrm>
            <a:off x="3813961" y="665858"/>
            <a:ext cx="7885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Обработанные картинки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D21C6-3E82-4E64-82AC-E7BD4C6B2C37}"/>
              </a:ext>
            </a:extLst>
          </p:cNvPr>
          <p:cNvSpPr txBox="1"/>
          <p:nvPr/>
        </p:nvSpPr>
        <p:spPr>
          <a:xfrm>
            <a:off x="1048624" y="1440868"/>
            <a:ext cx="309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Часть картинки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998E3-345C-411B-A13E-F6F40E639413}"/>
              </a:ext>
            </a:extLst>
          </p:cNvPr>
          <p:cNvSpPr txBox="1"/>
          <p:nvPr/>
        </p:nvSpPr>
        <p:spPr>
          <a:xfrm>
            <a:off x="6225884" y="5546707"/>
            <a:ext cx="499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Часть картинки 2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B50406-062E-4DB1-9D41-8589677A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43FD98-05F7-45F1-8DC2-40EF9BA9D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78" y="2006281"/>
            <a:ext cx="4240722" cy="41858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D55602-ED4F-4314-8DBE-D6AC645F0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433" y="2964705"/>
            <a:ext cx="5812540" cy="21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90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1DF4FA6-92D4-48F4-A022-D5A9039A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14181" y="6858000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F07FA-803A-4DD3-B75C-19038816916A}"/>
              </a:ext>
            </a:extLst>
          </p:cNvPr>
          <p:cNvSpPr txBox="1"/>
          <p:nvPr/>
        </p:nvSpPr>
        <p:spPr>
          <a:xfrm>
            <a:off x="3813961" y="665858"/>
            <a:ext cx="7885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Обработанные картинки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D21C6-3E82-4E64-82AC-E7BD4C6B2C37}"/>
              </a:ext>
            </a:extLst>
          </p:cNvPr>
          <p:cNvSpPr txBox="1"/>
          <p:nvPr/>
        </p:nvSpPr>
        <p:spPr>
          <a:xfrm>
            <a:off x="1048624" y="1440868"/>
            <a:ext cx="309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Часть картинки 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998E3-345C-411B-A13E-F6F40E639413}"/>
              </a:ext>
            </a:extLst>
          </p:cNvPr>
          <p:cNvSpPr txBox="1"/>
          <p:nvPr/>
        </p:nvSpPr>
        <p:spPr>
          <a:xfrm>
            <a:off x="6225884" y="5546707"/>
            <a:ext cx="499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Часть картинки </a:t>
            </a:r>
            <a:r>
              <a:rPr lang="en-US" dirty="0"/>
              <a:t>4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B50406-062E-4DB1-9D41-8589677A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BA47EB-2C88-42EE-8454-D257979EA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378" y="1854409"/>
            <a:ext cx="4680533" cy="43377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64FD74-67F9-4CEB-B985-18A385C2C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090" y="1714500"/>
            <a:ext cx="4654701" cy="35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02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BA5BFE-A43F-4432-8048-DE7ABF043D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23238" y="6958668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B6943-FA20-4890-A4ED-53CF5D4FD320}"/>
              </a:ext>
            </a:extLst>
          </p:cNvPr>
          <p:cNvSpPr txBox="1"/>
          <p:nvPr/>
        </p:nvSpPr>
        <p:spPr>
          <a:xfrm>
            <a:off x="1526796" y="578840"/>
            <a:ext cx="1046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Анализ результатов проделанной работы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FDE4B-5F1A-41C9-9B71-E2185FB08AE4}"/>
              </a:ext>
            </a:extLst>
          </p:cNvPr>
          <p:cNvSpPr txBox="1"/>
          <p:nvPr/>
        </p:nvSpPr>
        <p:spPr>
          <a:xfrm>
            <a:off x="1753298" y="1351508"/>
            <a:ext cx="94608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2400" dirty="0"/>
              <a:t>Реализован</a:t>
            </a:r>
            <a:r>
              <a:rPr lang="en-US" sz="2400" dirty="0"/>
              <a:t> </a:t>
            </a:r>
            <a:r>
              <a:rPr lang="ru-RU" sz="2400" dirty="0"/>
              <a:t>сервер</a:t>
            </a:r>
          </a:p>
          <a:p>
            <a:pPr marL="285750" indent="-285750">
              <a:buFontTx/>
              <a:buChar char="-"/>
            </a:pPr>
            <a:r>
              <a:rPr lang="ru-RU" sz="2400" dirty="0"/>
              <a:t>Реализована кластер</a:t>
            </a:r>
          </a:p>
          <a:p>
            <a:pPr marL="285750" indent="-285750">
              <a:buFontTx/>
              <a:buChar char="-"/>
            </a:pPr>
            <a:r>
              <a:rPr lang="ru-RU" sz="2400" dirty="0"/>
              <a:t>Реализована блок вычисления</a:t>
            </a:r>
          </a:p>
          <a:p>
            <a:pPr marL="285750" indent="-285750">
              <a:buFontTx/>
              <a:buChar char="-"/>
            </a:pPr>
            <a:r>
              <a:rPr lang="ru-RU" sz="2400" dirty="0"/>
              <a:t>Создан алгоритм распределения нагрузки на кластеры</a:t>
            </a:r>
          </a:p>
          <a:p>
            <a:pPr marL="285750" indent="-285750">
              <a:buFontTx/>
              <a:buChar char="-"/>
            </a:pPr>
            <a:r>
              <a:rPr lang="ru-RU" sz="2400" dirty="0"/>
              <a:t>Создан алгоритм распределения нагрузки на блоки вычисления</a:t>
            </a:r>
          </a:p>
          <a:p>
            <a:pPr marL="285750" indent="-285750">
              <a:buFontTx/>
              <a:buChar char="-"/>
            </a:pPr>
            <a:r>
              <a:rPr lang="ru-RU" sz="2400" dirty="0"/>
              <a:t>Создан алгоритм, который распараллеливает нагрузку на блоки вычисления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04A376-F49E-40F3-90B8-E7BEDD7A8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1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94C584C-55C3-4C72-AB09-B1437E381E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798439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E4B19D-3AE0-4996-A593-362151C27D25}"/>
              </a:ext>
            </a:extLst>
          </p:cNvPr>
          <p:cNvSpPr txBox="1"/>
          <p:nvPr/>
        </p:nvSpPr>
        <p:spPr>
          <a:xfrm>
            <a:off x="4887985" y="755009"/>
            <a:ext cx="2416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Вывод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8A721-C707-4B99-9C0A-528A8A087349}"/>
              </a:ext>
            </a:extLst>
          </p:cNvPr>
          <p:cNvSpPr txBox="1"/>
          <p:nvPr/>
        </p:nvSpPr>
        <p:spPr>
          <a:xfrm>
            <a:off x="562062" y="1895912"/>
            <a:ext cx="110650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Разработана распределенная информационная система для сжатия картинок методом квантования. Проведены нагрузочные тесты.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0488C5-6476-4756-A60E-955EC918E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91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6D308A8-2F86-4D39-B969-5868A416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712700" y="6007100"/>
            <a:ext cx="800101" cy="353060"/>
          </a:xfrm>
        </p:spPr>
        <p:txBody>
          <a:bodyPr/>
          <a:lstStyle/>
          <a:p>
            <a:pPr rtl="0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3C0AF-E4F3-4BA8-B7A0-CF3063221CEA}"/>
              </a:ext>
            </a:extLst>
          </p:cNvPr>
          <p:cNvSpPr txBox="1"/>
          <p:nvPr/>
        </p:nvSpPr>
        <p:spPr>
          <a:xfrm>
            <a:off x="4092575" y="590550"/>
            <a:ext cx="715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Цели курсового проекта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34A20-0ABD-4A25-AE3D-B6E3D5A930DA}"/>
              </a:ext>
            </a:extLst>
          </p:cNvPr>
          <p:cNvSpPr txBox="1"/>
          <p:nvPr/>
        </p:nvSpPr>
        <p:spPr>
          <a:xfrm>
            <a:off x="1015069" y="1685925"/>
            <a:ext cx="104816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Цели: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Разработка сетевой многопользовательской игры.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Организация сетевого взаимодействия.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Изучение и организация сетевого взаимодействия между клиентами.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Распределение нагрузки между клиентом и сервером.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6C1E72-7277-449B-B1F1-265BA28DE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241260F-5F9F-4936-A485-6FC9A2B7CA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9219" y="6858000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7F8B6-9295-4CC5-B60E-7550D6C51ED2}"/>
              </a:ext>
            </a:extLst>
          </p:cNvPr>
          <p:cNvSpPr txBox="1"/>
          <p:nvPr/>
        </p:nvSpPr>
        <p:spPr>
          <a:xfrm>
            <a:off x="3232075" y="523875"/>
            <a:ext cx="5727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Задачи курсового проекта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60404-8D4C-433D-8CED-8BD0622DA706}"/>
              </a:ext>
            </a:extLst>
          </p:cNvPr>
          <p:cNvSpPr txBox="1"/>
          <p:nvPr/>
        </p:nvSpPr>
        <p:spPr>
          <a:xfrm>
            <a:off x="738188" y="1108650"/>
            <a:ext cx="1128712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Задачи: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Разработка клиентского приложения и серверного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Создание классов рендера, физики, скриптов.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Создание менеджера для обработки сетевых запросов.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Оптимизация игрового процесса.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Оптимизация сетевого взаимодействия.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Организация масштабируемого приложения.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3032E1-E611-460B-AC66-561C006F1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75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B2BA5EC-F16D-4B97-A61B-5CBD7312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28219" y="7016115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90E31-8E14-4B07-B1D3-34F829D20136}"/>
              </a:ext>
            </a:extLst>
          </p:cNvPr>
          <p:cNvSpPr txBox="1"/>
          <p:nvPr/>
        </p:nvSpPr>
        <p:spPr>
          <a:xfrm>
            <a:off x="3273025" y="470850"/>
            <a:ext cx="5826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Архитектура 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A1086C-3563-40A5-90EE-9DEE28721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408355-8660-4838-BBF0-CA8FEA883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072" y="1695208"/>
            <a:ext cx="9173855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7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E23F2A2-E86B-49A3-8799-73860B17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40239" y="6924133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14.12.2024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F6F75-E78D-4F80-A36B-43933420381B}"/>
              </a:ext>
            </a:extLst>
          </p:cNvPr>
          <p:cNvSpPr txBox="1"/>
          <p:nvPr/>
        </p:nvSpPr>
        <p:spPr>
          <a:xfrm>
            <a:off x="2113659" y="571500"/>
            <a:ext cx="7964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Организация клиентской части приложения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397E4-F876-4D6C-B9CC-7187132946D3}"/>
              </a:ext>
            </a:extLst>
          </p:cNvPr>
          <p:cNvSpPr txBox="1"/>
          <p:nvPr/>
        </p:nvSpPr>
        <p:spPr>
          <a:xfrm>
            <a:off x="1828799" y="2156408"/>
            <a:ext cx="6050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Пользовательский клиент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Рендер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Клиентские скрипты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Сетевой менеджер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1CFE74-4BD5-4718-B5C3-5906B3217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9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E23F2A2-E86B-49A3-8799-73860B17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40239" y="6924133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14.12.2024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F6F75-E78D-4F80-A36B-43933420381B}"/>
              </a:ext>
            </a:extLst>
          </p:cNvPr>
          <p:cNvSpPr txBox="1"/>
          <p:nvPr/>
        </p:nvSpPr>
        <p:spPr>
          <a:xfrm>
            <a:off x="2113659" y="571500"/>
            <a:ext cx="7964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Организация серверной части приложения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397E4-F876-4D6C-B9CC-7187132946D3}"/>
              </a:ext>
            </a:extLst>
          </p:cNvPr>
          <p:cNvSpPr txBox="1"/>
          <p:nvPr/>
        </p:nvSpPr>
        <p:spPr>
          <a:xfrm>
            <a:off x="1828799" y="2156408"/>
            <a:ext cx="60504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Игровой цикл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Серверные скрипты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Просчет игровой физики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Модуляция коллизий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Серверные скрипты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Сетевой менеджер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1CFE74-4BD5-4718-B5C3-5906B3217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E23F2A2-E86B-49A3-8799-73860B17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40239" y="6924133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14.12.2024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F6F75-E78D-4F80-A36B-43933420381B}"/>
              </a:ext>
            </a:extLst>
          </p:cNvPr>
          <p:cNvSpPr txBox="1"/>
          <p:nvPr/>
        </p:nvSpPr>
        <p:spPr>
          <a:xfrm>
            <a:off x="2113659" y="571500"/>
            <a:ext cx="796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Виды сообщений </a:t>
            </a:r>
            <a:r>
              <a:rPr lang="ru-RU" sz="3200"/>
              <a:t>для клиента</a:t>
            </a:r>
            <a:endParaRPr lang="ru-RU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397E4-F876-4D6C-B9CC-7187132946D3}"/>
              </a:ext>
            </a:extLst>
          </p:cNvPr>
          <p:cNvSpPr txBox="1"/>
          <p:nvPr/>
        </p:nvSpPr>
        <p:spPr>
          <a:xfrm>
            <a:off x="1828799" y="2156408"/>
            <a:ext cx="60504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Создание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Обновление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Удаление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1CFE74-4BD5-4718-B5C3-5906B3217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8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7B1B065-B868-45C9-A033-968D58CF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0619" y="7136658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5B454-A35D-4F94-8D15-24C5FA5467F0}"/>
              </a:ext>
            </a:extLst>
          </p:cNvPr>
          <p:cNvSpPr txBox="1"/>
          <p:nvPr/>
        </p:nvSpPr>
        <p:spPr>
          <a:xfrm>
            <a:off x="2617365" y="566956"/>
            <a:ext cx="713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Алгоритм отправки сообщения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D446BF-718D-4E50-88BD-ED9436A5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0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BBF94D0-BA93-4BB9-8E46-5D86D90360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85394" y="7292340"/>
            <a:ext cx="2893045" cy="365760"/>
          </a:xfrm>
        </p:spPr>
        <p:txBody>
          <a:bodyPr/>
          <a:lstStyle/>
          <a:p>
            <a:pPr rtl="0"/>
            <a:fld id="{4060D38F-E364-4ED4-9BF4-D7F00FFBE76A}" type="datetime1">
              <a:rPr lang="ru-RU" smtClean="0"/>
              <a:t>14.12.2024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4E4C6-222B-41E2-92E3-404285700FC7}"/>
              </a:ext>
            </a:extLst>
          </p:cNvPr>
          <p:cNvSpPr txBox="1"/>
          <p:nvPr/>
        </p:nvSpPr>
        <p:spPr>
          <a:xfrm>
            <a:off x="2018032" y="732994"/>
            <a:ext cx="8155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Архитектура кластера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C343D2-6F40-405F-8F09-544FA7589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" y="5916039"/>
            <a:ext cx="662760" cy="5318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82C124-554B-40A0-A22F-E6C8F27C4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320168"/>
            <a:ext cx="4937125" cy="480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184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авон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89_TF78438558" id="{9E57F44F-DA93-4254-91DF-B1426C3EFFA1}" vid="{65451059-DDF1-4B5B-9523-2E5E6136842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{8A207A7B-73A2-4690-AE75-70EC778BF558}tf78438558_win32</Template>
  <TotalTime>7316</TotalTime>
  <Words>461</Words>
  <Application>Microsoft Office PowerPoint</Application>
  <PresentationFormat>Широкоэкранный</PresentationFormat>
  <Paragraphs>107</Paragraphs>
  <Slides>19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Garamond</vt:lpstr>
      <vt:lpstr>СавонVTI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Карпенко Даниил ИТИ-22</dc:title>
  <dc:creator>Даниил Карпенко</dc:creator>
  <cp:lastModifiedBy>Даниил Карпенко</cp:lastModifiedBy>
  <cp:revision>58</cp:revision>
  <dcterms:created xsi:type="dcterms:W3CDTF">2023-05-14T17:37:04Z</dcterms:created>
  <dcterms:modified xsi:type="dcterms:W3CDTF">2024-12-14T17:22:21Z</dcterms:modified>
</cp:coreProperties>
</file>